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Raleway"/>
      <p:regular r:id="rId76"/>
      <p:bold r:id="rId77"/>
      <p:italic r:id="rId78"/>
      <p:boldItalic r:id="rId79"/>
    </p:embeddedFont>
    <p:embeddedFont>
      <p:font typeface="Roboto"/>
      <p:regular r:id="rId80"/>
      <p:bold r:id="rId81"/>
      <p:italic r:id="rId82"/>
      <p:boldItalic r:id="rId83"/>
    </p:embeddedFont>
    <p:embeddedFont>
      <p:font typeface="Lat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Lato-regular.fntdata"/><Relationship Id="rId83" Type="http://schemas.openxmlformats.org/officeDocument/2006/relationships/font" Target="fonts/Roboto-boldItalic.fntdata"/><Relationship Id="rId42" Type="http://schemas.openxmlformats.org/officeDocument/2006/relationships/slide" Target="slides/slide37.xml"/><Relationship Id="rId86" Type="http://schemas.openxmlformats.org/officeDocument/2006/relationships/font" Target="fonts/Lato-italic.fntdata"/><Relationship Id="rId41" Type="http://schemas.openxmlformats.org/officeDocument/2006/relationships/slide" Target="slides/slide36.xml"/><Relationship Id="rId85" Type="http://schemas.openxmlformats.org/officeDocument/2006/relationships/font" Target="fonts/Lato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Lato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aleway-bold.fntdata"/><Relationship Id="rId32" Type="http://schemas.openxmlformats.org/officeDocument/2006/relationships/slide" Target="slides/slide27.xml"/><Relationship Id="rId76" Type="http://schemas.openxmlformats.org/officeDocument/2006/relationships/font" Target="fonts/Raleway-regular.fntdata"/><Relationship Id="rId35" Type="http://schemas.openxmlformats.org/officeDocument/2006/relationships/slide" Target="slides/slide30.xml"/><Relationship Id="rId79" Type="http://schemas.openxmlformats.org/officeDocument/2006/relationships/font" Target="fonts/Raleway-boldItalic.fntdata"/><Relationship Id="rId34" Type="http://schemas.openxmlformats.org/officeDocument/2006/relationships/slide" Target="slides/slide29.xml"/><Relationship Id="rId78" Type="http://schemas.openxmlformats.org/officeDocument/2006/relationships/font" Target="fonts/Raleway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e53ace3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e53ace3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4e53ace3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4e53ace3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e53ace3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e53ace3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4e53ace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4e53ace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4e53ace3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4e53ace3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e53ace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e53ace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e53ace3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4e53ace3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4e53ace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4e53ace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4d29f63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4d29f63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4d29f633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4d29f63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4d29f633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4d29f633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4e53ace3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4e53ace3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e53ace3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e53ace3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4e53ace3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4e53ace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4e53ace3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4e53ace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4e53ace3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4e53ace3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4e53ace3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4e53ace3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4e53ace3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4e53ace3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4e53ace3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4e53ace3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4e53ace3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4e53ace3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4d29f633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4d29f633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4e53ace3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4e53ace3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4e53ace3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4e53ace3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4e53ace3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4e53ace3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4e53ace3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4e53ace3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4e53ace3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4e53ace3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4e53ace3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4e53ace3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4e53ace3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4e53ace3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4e53ace3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4e53ace3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e53ace3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4e53ace3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4d29f633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4d29f633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e53ace3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e53ace3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4ed6ff3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4ed6ff3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4ed6ff3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4ed6ff3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4ed6ff3c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4ed6ff3c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4ed6ff3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4ed6ff3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ed6ff3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4ed6ff3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4f07d38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4f07d38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4f07d38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4f07d38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4f07d38c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4f07d38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4f07d38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4f07d38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4f07d38c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4f07d38c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4e53ace3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4e53ace3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4f0c6aa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64f0c6aa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4f0c6aa8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4f0c6aa8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4f0c6aa8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4f0c6aa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4f0c6aa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4f0c6aa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4f0c6aa8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4f0c6aa8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4f0c6aa8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4f0c6aa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4f0c6aa8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4f0c6aa8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4f13edb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4f13edb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4f13edb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4f13edb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4f13edb0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4f13edb0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4e53ace3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4e53ace3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4f13edb0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4f13edb0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4f13edb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4f13edb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4f13edb0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4f13edb0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4f13edb0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4f13edb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4f13edb0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4f13edb0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4f13edb0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4f13edb0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4f13edb0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4f13edb0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4f13edb0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4f13edb0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4f13edb0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4f13edb0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4f13edb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4f13edb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e53ace3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e53ace3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4f13edb0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4f13edb0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4e53ace3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4e53ace3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e53ace3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e53ace3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REACT &amp; REDUX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-Lalit Jethani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8" name="Google Shape;148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Composition vs Inheritance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2"/>
          <p:cNvSpPr txBox="1"/>
          <p:nvPr>
            <p:ph idx="4294967295" type="body"/>
          </p:nvPr>
        </p:nvSpPr>
        <p:spPr>
          <a:xfrm>
            <a:off x="678950" y="2016250"/>
            <a:ext cx="77151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425" y="1882050"/>
            <a:ext cx="6624823" cy="20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7" name="Google Shape;157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Composition vs Inheritance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3"/>
          <p:cNvSpPr txBox="1"/>
          <p:nvPr>
            <p:ph idx="4294967295" type="body"/>
          </p:nvPr>
        </p:nvSpPr>
        <p:spPr>
          <a:xfrm>
            <a:off x="678950" y="2016250"/>
            <a:ext cx="77151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025" y="1720300"/>
            <a:ext cx="6532249" cy="17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6" name="Google Shape;166;p2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Composition vs Inheritance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4"/>
          <p:cNvSpPr txBox="1"/>
          <p:nvPr>
            <p:ph idx="4294967295" type="body"/>
          </p:nvPr>
        </p:nvSpPr>
        <p:spPr>
          <a:xfrm>
            <a:off x="678950" y="2016250"/>
            <a:ext cx="77151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25" y="504075"/>
            <a:ext cx="6655674" cy="427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75" name="Google Shape;175;p2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1322800" y="8005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Thinking in React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5"/>
          <p:cNvSpPr txBox="1"/>
          <p:nvPr>
            <p:ph idx="4294967295" type="body"/>
          </p:nvPr>
        </p:nvSpPr>
        <p:spPr>
          <a:xfrm>
            <a:off x="1049275" y="130602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Step 1: Break The UI Into A Component 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Hierarchy</a:t>
            </a:r>
            <a:endParaRPr b="1" sz="265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1225" y="929613"/>
            <a:ext cx="2891074" cy="36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4" name="Google Shape;184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2840700" y="7135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Thinking in React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26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Step 2: Build a Static version in React</a:t>
            </a:r>
            <a:endParaRPr b="1" sz="265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2" name="Google Shape;192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2840700" y="7135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in React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7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500" y="349750"/>
            <a:ext cx="8023850" cy="44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1" name="Google Shape;201;p2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2840700" y="7135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Thinking in React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8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Step 3: - Identify The Minimal (but complete) Representation Of UI State</a:t>
            </a:r>
            <a:endParaRPr b="1" sz="265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Roboto"/>
              <a:buChar char="➔"/>
            </a:pPr>
            <a:r>
              <a:rPr lang="en" sz="14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Is it passed in from a parent via props? If so, it probably isn’t state.</a:t>
            </a:r>
            <a:endParaRPr sz="14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Roboto"/>
              <a:buChar char="➔"/>
            </a:pPr>
            <a:r>
              <a:rPr lang="en" sz="14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Does it remain unchanged over time? If so, it probably isn’t state.</a:t>
            </a:r>
            <a:endParaRPr sz="14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Roboto"/>
              <a:buChar char="➔"/>
            </a:pPr>
            <a:r>
              <a:rPr lang="en" sz="14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Can you compute it based on any other state or props in your component? If so, it isn’t state.</a:t>
            </a:r>
            <a:endParaRPr sz="14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9" name="Google Shape;209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2840700" y="7135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Thinking in React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29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Step 4: </a:t>
            </a:r>
            <a:r>
              <a:rPr b="1" lang="en" sz="26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Identify Where Your State Should Live</a:t>
            </a:r>
            <a:endParaRPr b="1" sz="265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7" name="Google Shape;217;p3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2047125" y="1119450"/>
            <a:ext cx="5431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State Management Theory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30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Pifalls of local state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Lifting State up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Kinds of State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Managing State outside the Tree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25" name="Google Shape;225;p3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2047125" y="1119450"/>
            <a:ext cx="5431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Functional Programming Basics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31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Pure Functions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Immutablity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First Class functions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9" name="Google Shape;79;p1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React Refresher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Why React 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JSX &amp; Virtual DOM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State and Props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Life Cycle Methods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33" name="Google Shape;233;p3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/>
        </p:nvSpPr>
        <p:spPr>
          <a:xfrm>
            <a:off x="2047125" y="1119450"/>
            <a:ext cx="5431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Redux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2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Why Redux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Other state management solutions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Redux refresher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Reducer and State Trees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Combining Reducers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Middlewares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Saga vs Thunk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6873623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056625" cy="378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839199" cy="363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7100086" cy="3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30" y="0"/>
            <a:ext cx="73685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839198" cy="246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0" y="1141850"/>
            <a:ext cx="7283201" cy="34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4762332" cy="37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69532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7" name="Google Shape;87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React Patterns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Composition v/s Inheritance - Favour Composition over Inheritance.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Thinking in React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Render Props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Container Patterns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HOC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00" y="1327025"/>
            <a:ext cx="7228400" cy="38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250"/>
            <a:ext cx="9144001" cy="390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282950" cy="3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6300606" cy="3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Architecture and Reducer Tree</a:t>
            </a:r>
            <a:endParaRPr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454101" cy="3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</a:t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839201" cy="371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</a:t>
            </a:r>
            <a:endParaRPr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325" y="1051175"/>
            <a:ext cx="4670300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</a:t>
            </a:r>
            <a:endParaRPr/>
          </a:p>
        </p:txBody>
      </p:sp>
      <p:pic>
        <p:nvPicPr>
          <p:cNvPr id="336" name="Google Shape;3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350" y="864100"/>
            <a:ext cx="5270187" cy="37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</a:t>
            </a:r>
            <a:endParaRPr/>
          </a:p>
        </p:txBody>
      </p:sp>
      <p:pic>
        <p:nvPicPr>
          <p:cNvPr id="342" name="Google Shape;3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775" y="1051175"/>
            <a:ext cx="3529649" cy="378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48" name="Google Shape;348;p5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Performance Optimization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51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ShouldComponentUpdate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Profiling Components in chrome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Avoid wasteful re render with Pure component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Making Store connected to partial updates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Immutable Data Structures.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5" name="Google Shape;95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Composition vs Inheritance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7775" y="2071875"/>
            <a:ext cx="4542699" cy="247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56" name="Google Shape;356;p5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2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Code Splitting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p52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Using Dynamic Imports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React.Lazy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React Suspense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64" name="Google Shape;364;p5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3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53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const LazyHome = React.lazy(() =&gt; import('./Home'))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72" name="Google Shape;372;p5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4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4" name="Google Shape;374;p54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5" y="41175"/>
            <a:ext cx="9099576" cy="510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81" name="Google Shape;381;p5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5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55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5" y="41175"/>
            <a:ext cx="9099576" cy="510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90" name="Google Shape;390;p5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Production Deployment Best   Practices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2" name="Google Shape;392;p56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Seprating vendor files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Profiling Components in chrome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Avoid wasteful re render with Pure component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Making Store connected to partial updates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Immutable Data Structures.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98" name="Google Shape;398;p5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7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Progressive Web Apps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57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1" name="Google Shape;40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300" y="1388675"/>
            <a:ext cx="6875699" cy="323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07" name="Google Shape;407;p5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Progressive Web Apps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9" name="Google Shape;409;p58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75" y="162725"/>
            <a:ext cx="8831502" cy="504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16" name="Google Shape;416;p5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9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Progressive Web Apps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p59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9" name="Google Shape;41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175" y="1687075"/>
            <a:ext cx="6955724" cy="29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25" name="Google Shape;425;p6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0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Progressive Web Apps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7" name="Google Shape;427;p60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8" name="Google Shape;42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75" y="226300"/>
            <a:ext cx="8185450" cy="481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34" name="Google Shape;434;p6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1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Progressive Web Apps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6" name="Google Shape;436;p61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7" name="Google Shape;43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275" y="284275"/>
            <a:ext cx="8039475" cy="455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04" name="Google Shape;104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Composition vs Inheritance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7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7025" y="1923650"/>
            <a:ext cx="3935099" cy="269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43" name="Google Shape;443;p6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2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React 16 New Features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5" name="Google Shape;445;p62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6" name="Google Shape;44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875" y="1679025"/>
            <a:ext cx="7071199" cy="30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52" name="Google Shape;452;p6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React 16 New Features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63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5" name="Google Shape;45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1075" y="1476675"/>
            <a:ext cx="5587651" cy="10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0275" y="2920175"/>
            <a:ext cx="6769175" cy="1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62" name="Google Shape;462;p6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4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React 16 New Features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4" name="Google Shape;464;p64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5" name="Google Shape;46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600" y="1785575"/>
            <a:ext cx="7462075" cy="280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71" name="Google Shape;471;p6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5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Unit Testing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Google Shape;473;p65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4" name="Google Shape;47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2" cy="51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80" name="Google Shape;480;p6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Unit Testing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2" name="Google Shape;482;p66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3" name="Google Shape;48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2522"/>
            <a:ext cx="9143999" cy="465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89" name="Google Shape;489;p6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7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Unit Testing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1" name="Google Shape;491;p67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5519"/>
            <a:ext cx="9143999" cy="4552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98" name="Google Shape;498;p6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8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Unit Testing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0" name="Google Shape;500;p68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1" name="Google Shape;50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025"/>
            <a:ext cx="9144001" cy="473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07" name="Google Shape;507;p6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9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Routing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9" name="Google Shape;509;p69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0" name="Google Shape;51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25" y="1266225"/>
            <a:ext cx="6255202" cy="10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16" name="Google Shape;516;p7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0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Routing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8" name="Google Shape;518;p70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9" name="Google Shape;51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25" y="1266225"/>
            <a:ext cx="6255202" cy="10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125" y="598125"/>
            <a:ext cx="7185751" cy="39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26" name="Google Shape;526;p7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1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Routing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8" name="Google Shape;528;p71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9" name="Google Shape;52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25" y="1266225"/>
            <a:ext cx="6255202" cy="10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75" y="162725"/>
            <a:ext cx="8860500" cy="45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3" name="Google Shape;113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Composition vs Inheritance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8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9475" y="1687074"/>
            <a:ext cx="3829650" cy="307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36" name="Google Shape;536;p7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2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Routing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72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9" name="Google Shape;53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25" y="1266225"/>
            <a:ext cx="6255202" cy="10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75" y="1327350"/>
            <a:ext cx="7652775" cy="21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46" name="Google Shape;546;p7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3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Routing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8" name="Google Shape;548;p73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9" name="Google Shape;54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25" y="1266225"/>
            <a:ext cx="6255202" cy="10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875" y="1409700"/>
            <a:ext cx="59157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56" name="Google Shape;556;p7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4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Routing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8" name="Google Shape;558;p74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9" name="Google Shape;55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25" y="1266225"/>
            <a:ext cx="6255202" cy="10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875" y="1409700"/>
            <a:ext cx="591575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525" y="352325"/>
            <a:ext cx="6939924" cy="435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67" name="Google Shape;567;p7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Routing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9" name="Google Shape;569;p75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325" y="1315125"/>
            <a:ext cx="5391350" cy="25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76" name="Google Shape;576;p7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6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Routing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8" name="Google Shape;578;p76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9" name="Google Shape;57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325" y="1315125"/>
            <a:ext cx="5391350" cy="25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100" y="1163150"/>
            <a:ext cx="6784249" cy="30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86" name="Google Shape;586;p7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7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Routing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8" name="Google Shape;588;p77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9" name="Google Shape;58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400" y="1204450"/>
            <a:ext cx="7079200" cy="3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95" name="Google Shape;595;p7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8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Redux-Saga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7" name="Google Shape;597;p78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98" name="Google Shape;59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975" y="839500"/>
            <a:ext cx="6510124" cy="34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604" name="Google Shape;604;p7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9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Redux-Saga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6" name="Google Shape;606;p79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07" name="Google Shape;60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700" y="1723125"/>
            <a:ext cx="6587726" cy="23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613" name="Google Shape;613;p8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0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Redux-Saga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5" name="Google Shape;615;p80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6" name="Google Shape;61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400" y="1292200"/>
            <a:ext cx="7020875" cy="28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622" name="Google Shape;622;p8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1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Redux-Saga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4" name="Google Shape;624;p81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5" name="Google Shape;62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925" y="1043450"/>
            <a:ext cx="5850574" cy="306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Composition vs Inheritance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678950" y="2016250"/>
            <a:ext cx="77151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550" y="1714899"/>
            <a:ext cx="3527949" cy="29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631" name="Google Shape;631;p8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2"/>
          <p:cNvSpPr txBox="1"/>
          <p:nvPr/>
        </p:nvSpPr>
        <p:spPr>
          <a:xfrm>
            <a:off x="808400" y="1119450"/>
            <a:ext cx="6875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Redux-Saga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3" name="Google Shape;633;p82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4" name="Google Shape;63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0200" y="1180325"/>
            <a:ext cx="5863601" cy="34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1" name="Google Shape;131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Composition vs Inheritance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0"/>
          <p:cNvSpPr txBox="1"/>
          <p:nvPr>
            <p:ph idx="4294967295" type="body"/>
          </p:nvPr>
        </p:nvSpPr>
        <p:spPr>
          <a:xfrm>
            <a:off x="678950" y="1687075"/>
            <a:ext cx="77151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Manager comes up and says - We now need a MurderRobotDog - A dob who can Kill , Drive and Bark!!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5" y="162725"/>
            <a:ext cx="8743949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9" name="Google Shape;139;p2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2855550" y="1119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Composition vs Inheritance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1"/>
          <p:cNvSpPr txBox="1"/>
          <p:nvPr>
            <p:ph idx="4294967295" type="body"/>
          </p:nvPr>
        </p:nvSpPr>
        <p:spPr>
          <a:xfrm>
            <a:off x="678950" y="2016250"/>
            <a:ext cx="77151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850" y="864100"/>
            <a:ext cx="3422300" cy="384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